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49A9431-65AA-41FE-9B8C-847A738A01A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71904E2-342C-4323-9CF5-529309CA9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9A9431-65AA-41FE-9B8C-847A738A01A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1904E2-342C-4323-9CF5-529309CA9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9A9431-65AA-41FE-9B8C-847A738A01A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1904E2-342C-4323-9CF5-529309CA9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9A9431-65AA-41FE-9B8C-847A738A01A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1904E2-342C-4323-9CF5-529309CA99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9A9431-65AA-41FE-9B8C-847A738A01A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1904E2-342C-4323-9CF5-529309CA99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9A9431-65AA-41FE-9B8C-847A738A01A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1904E2-342C-4323-9CF5-529309CA99B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9A9431-65AA-41FE-9B8C-847A738A01A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1904E2-342C-4323-9CF5-529309CA99B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9A9431-65AA-41FE-9B8C-847A738A01A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1904E2-342C-4323-9CF5-529309CA99B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9A9431-65AA-41FE-9B8C-847A738A01A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1904E2-342C-4323-9CF5-529309CA9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49A9431-65AA-41FE-9B8C-847A738A01A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1904E2-342C-4323-9CF5-529309CA99B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49A9431-65AA-41FE-9B8C-847A738A01A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71904E2-342C-4323-9CF5-529309CA99B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49A9431-65AA-41FE-9B8C-847A738A01A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71904E2-342C-4323-9CF5-529309CA99B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PHONETICS AND PHONOLOGY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Prof. </a:t>
            </a:r>
            <a:r>
              <a:rPr lang="en-US" dirty="0" err="1" smtClean="0">
                <a:solidFill>
                  <a:srgbClr val="00B050"/>
                </a:solidFill>
              </a:rPr>
              <a:t>Muzafar</a:t>
            </a:r>
            <a:r>
              <a:rPr lang="en-US" dirty="0" smtClean="0">
                <a:solidFill>
                  <a:srgbClr val="00B050"/>
                </a:solidFill>
              </a:rPr>
              <a:t> Ahmad </a:t>
            </a:r>
            <a:r>
              <a:rPr lang="en-US" dirty="0" err="1" smtClean="0">
                <a:solidFill>
                  <a:srgbClr val="00B050"/>
                </a:solidFill>
              </a:rPr>
              <a:t>Pandit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Department of English 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Govt. PG College </a:t>
            </a:r>
            <a:r>
              <a:rPr lang="en-US" dirty="0" err="1" smtClean="0">
                <a:solidFill>
                  <a:srgbClr val="00B050"/>
                </a:solidFill>
              </a:rPr>
              <a:t>rajouri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76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ARTICULATION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1981200"/>
            <a:ext cx="46482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Articulation</a:t>
            </a:r>
          </a:p>
          <a:p>
            <a:r>
              <a:rPr lang="en-US" dirty="0">
                <a:solidFill>
                  <a:srgbClr val="00B0F0"/>
                </a:solidFill>
              </a:rPr>
              <a:t> </a:t>
            </a:r>
            <a:r>
              <a:rPr lang="en-US" b="1" dirty="0">
                <a:solidFill>
                  <a:srgbClr val="00B0F0"/>
                </a:solidFill>
              </a:rPr>
              <a:t>Voiceless: When the vocal folds are spread apart,</a:t>
            </a:r>
          </a:p>
          <a:p>
            <a:r>
              <a:rPr lang="en-US" dirty="0">
                <a:solidFill>
                  <a:srgbClr val="00B0F0"/>
                </a:solidFill>
              </a:rPr>
              <a:t>the air from the lungs passes between them without</a:t>
            </a:r>
          </a:p>
          <a:p>
            <a:r>
              <a:rPr lang="en-US" dirty="0">
                <a:solidFill>
                  <a:srgbClr val="00B0F0"/>
                </a:solidFill>
              </a:rPr>
              <a:t>obstruction. Sounds produced in this way are</a:t>
            </a:r>
          </a:p>
          <a:p>
            <a:r>
              <a:rPr lang="en-US" dirty="0">
                <a:solidFill>
                  <a:srgbClr val="00B0F0"/>
                </a:solidFill>
              </a:rPr>
              <a:t>described as voiceless. Sounds such as S-S-S-S</a:t>
            </a:r>
          </a:p>
          <a:p>
            <a:r>
              <a:rPr lang="en-US" dirty="0">
                <a:solidFill>
                  <a:srgbClr val="00B0F0"/>
                </a:solidFill>
              </a:rPr>
              <a:t>or F-F-F-F are voiceless.</a:t>
            </a:r>
          </a:p>
          <a:p>
            <a:r>
              <a:rPr lang="en-US" dirty="0">
                <a:solidFill>
                  <a:srgbClr val="00B0F0"/>
                </a:solidFill>
              </a:rPr>
              <a:t> </a:t>
            </a:r>
            <a:r>
              <a:rPr lang="en-US" b="1" dirty="0">
                <a:solidFill>
                  <a:srgbClr val="00B0F0"/>
                </a:solidFill>
              </a:rPr>
              <a:t>Voiced: When the vocal folds are drawn together,</a:t>
            </a:r>
          </a:p>
          <a:p>
            <a:r>
              <a:rPr lang="en-US" dirty="0">
                <a:solidFill>
                  <a:srgbClr val="00B0F0"/>
                </a:solidFill>
              </a:rPr>
              <a:t>the air from the lungs repeatedly pushes them apart</a:t>
            </a:r>
          </a:p>
          <a:p>
            <a:r>
              <a:rPr lang="en-US" dirty="0">
                <a:solidFill>
                  <a:srgbClr val="00B0F0"/>
                </a:solidFill>
              </a:rPr>
              <a:t>as it passes through, creating a vibration effect.</a:t>
            </a:r>
          </a:p>
          <a:p>
            <a:r>
              <a:rPr lang="en-US" dirty="0">
                <a:solidFill>
                  <a:srgbClr val="00B0F0"/>
                </a:solidFill>
              </a:rPr>
              <a:t>Sounds produced in this way are described as</a:t>
            </a:r>
          </a:p>
          <a:p>
            <a:r>
              <a:rPr lang="en-US" dirty="0">
                <a:solidFill>
                  <a:srgbClr val="00B0F0"/>
                </a:solidFill>
              </a:rPr>
              <a:t>voiced. Sounds such as Z-Z-Z-Z or V-V-V-V.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91188" y="1579743"/>
            <a:ext cx="3119411" cy="3324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PLACE OF ARTICULATION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 The point where a</a:t>
            </a:r>
          </a:p>
          <a:p>
            <a:r>
              <a:rPr lang="en-US" dirty="0">
                <a:solidFill>
                  <a:srgbClr val="00B0F0"/>
                </a:solidFill>
              </a:rPr>
              <a:t>sound is produced is</a:t>
            </a:r>
          </a:p>
          <a:p>
            <a:r>
              <a:rPr lang="en-US" dirty="0">
                <a:solidFill>
                  <a:srgbClr val="00B0F0"/>
                </a:solidFill>
              </a:rPr>
              <a:t>referred to as its </a:t>
            </a:r>
            <a:r>
              <a:rPr lang="en-US" b="1" dirty="0">
                <a:solidFill>
                  <a:srgbClr val="00B0F0"/>
                </a:solidFill>
              </a:rPr>
              <a:t>place</a:t>
            </a:r>
          </a:p>
          <a:p>
            <a:r>
              <a:rPr lang="en-US" b="1" dirty="0">
                <a:solidFill>
                  <a:srgbClr val="00B0F0"/>
                </a:solidFill>
              </a:rPr>
              <a:t>of articulation.</a:t>
            </a:r>
          </a:p>
          <a:p>
            <a:r>
              <a:rPr lang="en-US" dirty="0">
                <a:solidFill>
                  <a:srgbClr val="00B0F0"/>
                </a:solidFill>
              </a:rPr>
              <a:t>Symbols are enclosed</a:t>
            </a:r>
          </a:p>
          <a:p>
            <a:r>
              <a:rPr lang="en-US" dirty="0">
                <a:solidFill>
                  <a:srgbClr val="00B0F0"/>
                </a:solidFill>
              </a:rPr>
              <a:t>with square brackets [ ]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BILABIALS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2286000"/>
            <a:ext cx="51816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rgbClr val="7030A0"/>
              </a:solidFill>
            </a:endParaRPr>
          </a:p>
          <a:p>
            <a:r>
              <a:rPr lang="en-US" dirty="0">
                <a:solidFill>
                  <a:srgbClr val="7030A0"/>
                </a:solidFill>
              </a:rPr>
              <a:t> These are sounds</a:t>
            </a:r>
          </a:p>
          <a:p>
            <a:r>
              <a:rPr lang="en-US" dirty="0">
                <a:solidFill>
                  <a:srgbClr val="7030A0"/>
                </a:solidFill>
              </a:rPr>
              <a:t>formed using both</a:t>
            </a:r>
          </a:p>
          <a:p>
            <a:r>
              <a:rPr lang="en-US" dirty="0">
                <a:solidFill>
                  <a:srgbClr val="7030A0"/>
                </a:solidFill>
              </a:rPr>
              <a:t>upper and lower lips.</a:t>
            </a:r>
          </a:p>
          <a:p>
            <a:r>
              <a:rPr lang="en-US" dirty="0">
                <a:solidFill>
                  <a:srgbClr val="7030A0"/>
                </a:solidFill>
              </a:rPr>
              <a:t>The initial sounds in the</a:t>
            </a:r>
          </a:p>
          <a:p>
            <a:r>
              <a:rPr lang="en-US" dirty="0">
                <a:solidFill>
                  <a:srgbClr val="7030A0"/>
                </a:solidFill>
              </a:rPr>
              <a:t>words </a:t>
            </a:r>
            <a:r>
              <a:rPr lang="en-US" b="1" dirty="0">
                <a:solidFill>
                  <a:srgbClr val="7030A0"/>
                </a:solidFill>
              </a:rPr>
              <a:t>pat, bat, way</a:t>
            </a:r>
          </a:p>
          <a:p>
            <a:r>
              <a:rPr lang="en-US" dirty="0">
                <a:solidFill>
                  <a:srgbClr val="7030A0"/>
                </a:solidFill>
              </a:rPr>
              <a:t>and </a:t>
            </a:r>
            <a:r>
              <a:rPr lang="en-US" b="1" dirty="0">
                <a:solidFill>
                  <a:srgbClr val="7030A0"/>
                </a:solidFill>
              </a:rPr>
              <a:t>mat are all</a:t>
            </a:r>
          </a:p>
          <a:p>
            <a:r>
              <a:rPr lang="en-US" dirty="0">
                <a:solidFill>
                  <a:srgbClr val="7030A0"/>
                </a:solidFill>
              </a:rPr>
              <a:t>bilabials. They are</a:t>
            </a:r>
          </a:p>
          <a:p>
            <a:r>
              <a:rPr lang="en-US" dirty="0">
                <a:solidFill>
                  <a:srgbClr val="7030A0"/>
                </a:solidFill>
              </a:rPr>
              <a:t>represented by the</a:t>
            </a:r>
          </a:p>
          <a:p>
            <a:r>
              <a:rPr lang="en-US" dirty="0">
                <a:solidFill>
                  <a:srgbClr val="7030A0"/>
                </a:solidFill>
              </a:rPr>
              <a:t>symbols </a:t>
            </a:r>
            <a:r>
              <a:rPr lang="en-US" b="1" dirty="0">
                <a:solidFill>
                  <a:srgbClr val="7030A0"/>
                </a:solidFill>
              </a:rPr>
              <a:t>[p] [b] [m]</a:t>
            </a:r>
          </a:p>
          <a:p>
            <a:r>
              <a:rPr lang="en-US" dirty="0">
                <a:solidFill>
                  <a:srgbClr val="7030A0"/>
                </a:solidFill>
              </a:rPr>
              <a:t>and </a:t>
            </a:r>
            <a:r>
              <a:rPr lang="en-US" b="1" dirty="0">
                <a:solidFill>
                  <a:srgbClr val="7030A0"/>
                </a:solidFill>
              </a:rPr>
              <a:t>[w].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Labiodentals</a:t>
            </a:r>
          </a:p>
          <a:p>
            <a:r>
              <a:rPr lang="en-US" dirty="0">
                <a:solidFill>
                  <a:srgbClr val="FF0000"/>
                </a:solidFill>
              </a:rPr>
              <a:t> These are sounds formed</a:t>
            </a:r>
          </a:p>
          <a:p>
            <a:r>
              <a:rPr lang="en-US" dirty="0">
                <a:solidFill>
                  <a:srgbClr val="FF0000"/>
                </a:solidFill>
              </a:rPr>
              <a:t>with the upper teeth and the</a:t>
            </a:r>
          </a:p>
          <a:p>
            <a:r>
              <a:rPr lang="en-US" dirty="0">
                <a:solidFill>
                  <a:srgbClr val="FF0000"/>
                </a:solidFill>
              </a:rPr>
              <a:t>lower lip. The initial sounds</a:t>
            </a:r>
          </a:p>
          <a:p>
            <a:r>
              <a:rPr lang="en-US" dirty="0">
                <a:solidFill>
                  <a:srgbClr val="FF0000"/>
                </a:solidFill>
              </a:rPr>
              <a:t>of the words </a:t>
            </a:r>
            <a:r>
              <a:rPr lang="en-US" b="1" dirty="0">
                <a:solidFill>
                  <a:srgbClr val="FF0000"/>
                </a:solidFill>
              </a:rPr>
              <a:t>fat and vat and</a:t>
            </a:r>
          </a:p>
          <a:p>
            <a:r>
              <a:rPr lang="en-US" dirty="0">
                <a:solidFill>
                  <a:srgbClr val="FF0000"/>
                </a:solidFill>
              </a:rPr>
              <a:t>the final sounds of </a:t>
            </a:r>
            <a:r>
              <a:rPr lang="en-US" b="1" dirty="0">
                <a:solidFill>
                  <a:srgbClr val="FF0000"/>
                </a:solidFill>
              </a:rPr>
              <a:t>safe and</a:t>
            </a:r>
          </a:p>
          <a:p>
            <a:r>
              <a:rPr lang="en-US" b="1" dirty="0">
                <a:solidFill>
                  <a:srgbClr val="FF0000"/>
                </a:solidFill>
              </a:rPr>
              <a:t>save are labiodentals.</a:t>
            </a:r>
          </a:p>
          <a:p>
            <a:r>
              <a:rPr lang="en-US" dirty="0">
                <a:solidFill>
                  <a:srgbClr val="FF0000"/>
                </a:solidFill>
              </a:rPr>
              <a:t>Symbols are </a:t>
            </a:r>
            <a:r>
              <a:rPr lang="en-US" b="1" dirty="0">
                <a:solidFill>
                  <a:srgbClr val="FF0000"/>
                </a:solidFill>
              </a:rPr>
              <a:t>[f] [v]. The final</a:t>
            </a:r>
          </a:p>
          <a:p>
            <a:r>
              <a:rPr lang="en-US" dirty="0">
                <a:solidFill>
                  <a:srgbClr val="FF0000"/>
                </a:solidFill>
              </a:rPr>
              <a:t>sound in the word </a:t>
            </a:r>
            <a:r>
              <a:rPr lang="en-US" b="1" dirty="0">
                <a:solidFill>
                  <a:srgbClr val="FF0000"/>
                </a:solidFill>
              </a:rPr>
              <a:t>cough,</a:t>
            </a:r>
          </a:p>
          <a:p>
            <a:r>
              <a:rPr lang="en-US" dirty="0">
                <a:solidFill>
                  <a:srgbClr val="FF0000"/>
                </a:solidFill>
              </a:rPr>
              <a:t>and the initial sound in</a:t>
            </a:r>
          </a:p>
          <a:p>
            <a:r>
              <a:rPr lang="en-US" b="1" dirty="0">
                <a:solidFill>
                  <a:srgbClr val="FF0000"/>
                </a:solidFill>
              </a:rPr>
              <a:t>photo, despite the spelling</a:t>
            </a:r>
          </a:p>
          <a:p>
            <a:r>
              <a:rPr lang="en-US" dirty="0">
                <a:solidFill>
                  <a:srgbClr val="FF0000"/>
                </a:solidFill>
              </a:rPr>
              <a:t>differences, are both</a:t>
            </a:r>
          </a:p>
          <a:p>
            <a:r>
              <a:rPr lang="en-US" dirty="0">
                <a:solidFill>
                  <a:srgbClr val="FF0000"/>
                </a:solidFill>
              </a:rPr>
              <a:t>pronounced as </a:t>
            </a:r>
            <a:r>
              <a:rPr lang="en-US" b="1" dirty="0">
                <a:solidFill>
                  <a:srgbClr val="FF0000"/>
                </a:solidFill>
              </a:rPr>
              <a:t>[f].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Labiodentals</a:t>
            </a:r>
            <a:br>
              <a:rPr lang="en-US" dirty="0" smtClean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Dentals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1859340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Dentals</a:t>
            </a:r>
          </a:p>
          <a:p>
            <a:r>
              <a:rPr lang="en-US" dirty="0">
                <a:solidFill>
                  <a:srgbClr val="00B050"/>
                </a:solidFill>
              </a:rPr>
              <a:t> These sounds are</a:t>
            </a:r>
          </a:p>
          <a:p>
            <a:r>
              <a:rPr lang="en-US" dirty="0">
                <a:solidFill>
                  <a:srgbClr val="00B050"/>
                </a:solidFill>
              </a:rPr>
              <a:t>formed with the tongue</a:t>
            </a:r>
          </a:p>
          <a:p>
            <a:r>
              <a:rPr lang="en-US" dirty="0">
                <a:solidFill>
                  <a:srgbClr val="00B050"/>
                </a:solidFill>
              </a:rPr>
              <a:t>tip behind the upper</a:t>
            </a:r>
          </a:p>
          <a:p>
            <a:r>
              <a:rPr lang="en-US" dirty="0">
                <a:solidFill>
                  <a:srgbClr val="00B050"/>
                </a:solidFill>
              </a:rPr>
              <a:t>front teeth. The initial</a:t>
            </a:r>
          </a:p>
          <a:p>
            <a:r>
              <a:rPr lang="en-US" dirty="0">
                <a:solidFill>
                  <a:srgbClr val="00B050"/>
                </a:solidFill>
              </a:rPr>
              <a:t>sound of </a:t>
            </a:r>
            <a:r>
              <a:rPr lang="en-US" b="1" dirty="0">
                <a:solidFill>
                  <a:srgbClr val="00B050"/>
                </a:solidFill>
              </a:rPr>
              <a:t>thin and the</a:t>
            </a:r>
          </a:p>
          <a:p>
            <a:r>
              <a:rPr lang="en-US" dirty="0">
                <a:solidFill>
                  <a:srgbClr val="00B050"/>
                </a:solidFill>
              </a:rPr>
              <a:t>final sound of </a:t>
            </a:r>
            <a:r>
              <a:rPr lang="en-US" b="1" dirty="0">
                <a:solidFill>
                  <a:srgbClr val="00B050"/>
                </a:solidFill>
              </a:rPr>
              <a:t>bath are</a:t>
            </a:r>
          </a:p>
          <a:p>
            <a:r>
              <a:rPr lang="en-US" dirty="0">
                <a:solidFill>
                  <a:srgbClr val="00B050"/>
                </a:solidFill>
              </a:rPr>
              <a:t>both dentals. The</a:t>
            </a:r>
          </a:p>
          <a:p>
            <a:r>
              <a:rPr lang="en-US" dirty="0">
                <a:solidFill>
                  <a:srgbClr val="00B050"/>
                </a:solidFill>
              </a:rPr>
              <a:t>symbol used for these</a:t>
            </a:r>
          </a:p>
          <a:p>
            <a:r>
              <a:rPr lang="en-US" dirty="0">
                <a:solidFill>
                  <a:srgbClr val="00B050"/>
                </a:solidFill>
              </a:rPr>
              <a:t>sounds are </a:t>
            </a:r>
            <a:r>
              <a:rPr lang="en-US" b="1" dirty="0">
                <a:solidFill>
                  <a:srgbClr val="00B050"/>
                </a:solidFill>
              </a:rPr>
              <a:t>[θ], [d], </a:t>
            </a:r>
            <a:r>
              <a:rPr lang="en-US" b="1" dirty="0" err="1">
                <a:solidFill>
                  <a:srgbClr val="00B050"/>
                </a:solidFill>
              </a:rPr>
              <a:t>e.g</a:t>
            </a:r>
            <a:endParaRPr lang="en-US" b="1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the, there, then &amp;thus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</a:p>
          <a:p>
            <a:pPr>
              <a:buNone/>
            </a:pPr>
            <a:r>
              <a:rPr lang="en-US" dirty="0" smtClean="0"/>
              <a:t>                    </a:t>
            </a:r>
            <a:r>
              <a:rPr lang="en-US" dirty="0" smtClean="0">
                <a:solidFill>
                  <a:srgbClr val="FF0000"/>
                </a:solidFill>
              </a:rPr>
              <a:t>THANK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YOU</a:t>
            </a: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OVERVIEW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2500" lnSpcReduction="20000"/>
          </a:bodyPr>
          <a:lstStyle/>
          <a:p>
            <a:endParaRPr lang="en-US" b="1" dirty="0">
              <a:solidFill>
                <a:srgbClr val="00B0F0"/>
              </a:solidFill>
            </a:endParaRPr>
          </a:p>
          <a:p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rgbClr val="00B0F0"/>
                </a:solidFill>
              </a:rPr>
              <a:t>What is Phonetics and Phonology ?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rgbClr val="00B0F0"/>
                </a:solidFill>
              </a:rPr>
              <a:t>Phonetics vs. Phonology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rgbClr val="00B0F0"/>
                </a:solidFill>
              </a:rPr>
              <a:t>Branches of Phonetics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Voiced </a:t>
            </a:r>
            <a:r>
              <a:rPr lang="en-US" dirty="0">
                <a:solidFill>
                  <a:srgbClr val="00B0F0"/>
                </a:solidFill>
              </a:rPr>
              <a:t>and voiceless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Place </a:t>
            </a:r>
            <a:r>
              <a:rPr lang="en-US" dirty="0">
                <a:solidFill>
                  <a:srgbClr val="00B0F0"/>
                </a:solidFill>
              </a:rPr>
              <a:t>of articulation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Manner </a:t>
            </a:r>
            <a:r>
              <a:rPr lang="en-US" dirty="0">
                <a:solidFill>
                  <a:srgbClr val="00B0F0"/>
                </a:solidFill>
              </a:rPr>
              <a:t>of articulation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b="1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 Phonetics is about the physical production</a:t>
            </a:r>
          </a:p>
          <a:p>
            <a:r>
              <a:rPr lang="en-US" dirty="0">
                <a:solidFill>
                  <a:srgbClr val="00B050"/>
                </a:solidFill>
              </a:rPr>
              <a:t>and perception of sounds of speech</a:t>
            </a:r>
          </a:p>
          <a:p>
            <a:r>
              <a:rPr lang="en-US" dirty="0">
                <a:solidFill>
                  <a:srgbClr val="00B050"/>
                </a:solidFill>
              </a:rPr>
              <a:t> It is the study of physical aspects of speech.</a:t>
            </a:r>
          </a:p>
          <a:p>
            <a:r>
              <a:rPr lang="en-US" dirty="0">
                <a:solidFill>
                  <a:srgbClr val="00B050"/>
                </a:solidFill>
              </a:rPr>
              <a:t>It studies all possible speech sounds</a:t>
            </a:r>
          </a:p>
          <a:p>
            <a:r>
              <a:rPr lang="en-US" dirty="0">
                <a:solidFill>
                  <a:srgbClr val="00B050"/>
                </a:solidFill>
              </a:rPr>
              <a:t> Phonetics is all about studying the sounds</a:t>
            </a:r>
          </a:p>
          <a:p>
            <a:r>
              <a:rPr lang="en-US" dirty="0">
                <a:solidFill>
                  <a:srgbClr val="00B050"/>
                </a:solidFill>
              </a:rPr>
              <a:t>we make when we talk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PHONETICS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PHONOLOGY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b="1"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 Phonology deals with the system and pattern</a:t>
            </a:r>
          </a:p>
          <a:p>
            <a:r>
              <a:rPr lang="en-US" dirty="0">
                <a:solidFill>
                  <a:srgbClr val="0070C0"/>
                </a:solidFill>
              </a:rPr>
              <a:t>of speech sounds in a language.</a:t>
            </a:r>
          </a:p>
          <a:p>
            <a:r>
              <a:rPr lang="en-US" dirty="0">
                <a:solidFill>
                  <a:srgbClr val="0070C0"/>
                </a:solidFill>
              </a:rPr>
              <a:t> It describes the way sounds function – within</a:t>
            </a:r>
          </a:p>
          <a:p>
            <a:r>
              <a:rPr lang="en-US" dirty="0">
                <a:solidFill>
                  <a:srgbClr val="0070C0"/>
                </a:solidFill>
              </a:rPr>
              <a:t>a given language or across languages.</a:t>
            </a:r>
          </a:p>
          <a:p>
            <a:r>
              <a:rPr lang="en-US" dirty="0">
                <a:solidFill>
                  <a:srgbClr val="0070C0"/>
                </a:solidFill>
              </a:rPr>
              <a:t> Phonology is the study of how sounds are</a:t>
            </a:r>
          </a:p>
          <a:p>
            <a:r>
              <a:rPr lang="en-US" dirty="0">
                <a:solidFill>
                  <a:srgbClr val="0070C0"/>
                </a:solidFill>
              </a:rPr>
              <a:t>organized and used in natural languages.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 </a:t>
            </a:r>
            <a:r>
              <a:rPr lang="en-US" dirty="0">
                <a:solidFill>
                  <a:srgbClr val="7030A0"/>
                </a:solidFill>
              </a:rPr>
              <a:t>Analyzes the sound</a:t>
            </a:r>
          </a:p>
          <a:p>
            <a:r>
              <a:rPr lang="en-US" dirty="0">
                <a:solidFill>
                  <a:srgbClr val="7030A0"/>
                </a:solidFill>
              </a:rPr>
              <a:t>pattern of a particular</a:t>
            </a:r>
          </a:p>
          <a:p>
            <a:r>
              <a:rPr lang="en-US" dirty="0">
                <a:solidFill>
                  <a:srgbClr val="7030A0"/>
                </a:solidFill>
              </a:rPr>
              <a:t>language by</a:t>
            </a:r>
          </a:p>
          <a:p>
            <a:r>
              <a:rPr lang="en-US" dirty="0">
                <a:solidFill>
                  <a:srgbClr val="7030A0"/>
                </a:solidFill>
              </a:rPr>
              <a:t>determining which</a:t>
            </a:r>
          </a:p>
          <a:p>
            <a:r>
              <a:rPr lang="en-US" dirty="0">
                <a:solidFill>
                  <a:srgbClr val="7030A0"/>
                </a:solidFill>
              </a:rPr>
              <a:t>phonetic sounds are</a:t>
            </a:r>
          </a:p>
          <a:p>
            <a:r>
              <a:rPr lang="en-US" dirty="0">
                <a:solidFill>
                  <a:srgbClr val="7030A0"/>
                </a:solidFill>
              </a:rPr>
              <a:t>significant and</a:t>
            </a:r>
          </a:p>
          <a:p>
            <a:r>
              <a:rPr lang="en-US" dirty="0">
                <a:solidFill>
                  <a:srgbClr val="7030A0"/>
                </a:solidFill>
              </a:rPr>
              <a:t>explaining how these</a:t>
            </a:r>
          </a:p>
          <a:p>
            <a:r>
              <a:rPr lang="en-US" dirty="0">
                <a:solidFill>
                  <a:srgbClr val="7030A0"/>
                </a:solidFill>
              </a:rPr>
              <a:t>sound are interpreted</a:t>
            </a:r>
          </a:p>
          <a:p>
            <a:r>
              <a:rPr lang="en-US" dirty="0">
                <a:solidFill>
                  <a:srgbClr val="7030A0"/>
                </a:solidFill>
              </a:rPr>
              <a:t>by the native speaker</a:t>
            </a:r>
          </a:p>
          <a:p>
            <a:r>
              <a:rPr lang="en-US" dirty="0">
                <a:solidFill>
                  <a:srgbClr val="7030A0"/>
                </a:solidFill>
              </a:rPr>
              <a:t> Analyzes the</a:t>
            </a:r>
          </a:p>
          <a:p>
            <a:r>
              <a:rPr lang="en-US" dirty="0">
                <a:solidFill>
                  <a:srgbClr val="7030A0"/>
                </a:solidFill>
              </a:rPr>
              <a:t>production of all human</a:t>
            </a:r>
          </a:p>
          <a:p>
            <a:r>
              <a:rPr lang="en-US" dirty="0">
                <a:solidFill>
                  <a:srgbClr val="7030A0"/>
                </a:solidFill>
              </a:rPr>
              <a:t>speech sounds,</a:t>
            </a:r>
          </a:p>
          <a:p>
            <a:r>
              <a:rPr lang="en-US" dirty="0">
                <a:solidFill>
                  <a:srgbClr val="7030A0"/>
                </a:solidFill>
              </a:rPr>
              <a:t>regardless of language.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PHONOLOGY VS PHONETICS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b="1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 Phonology is the study of</a:t>
            </a:r>
          </a:p>
          <a:p>
            <a:r>
              <a:rPr lang="en-US" dirty="0">
                <a:solidFill>
                  <a:srgbClr val="00B050"/>
                </a:solidFill>
              </a:rPr>
              <a:t>how sounds are</a:t>
            </a:r>
          </a:p>
          <a:p>
            <a:r>
              <a:rPr lang="en-US" dirty="0">
                <a:solidFill>
                  <a:srgbClr val="00B050"/>
                </a:solidFill>
              </a:rPr>
              <a:t>organized and used in</a:t>
            </a:r>
          </a:p>
          <a:p>
            <a:r>
              <a:rPr lang="en-US" dirty="0">
                <a:solidFill>
                  <a:srgbClr val="00B050"/>
                </a:solidFill>
              </a:rPr>
              <a:t>natural languages.</a:t>
            </a:r>
          </a:p>
          <a:p>
            <a:r>
              <a:rPr lang="en-US" dirty="0">
                <a:solidFill>
                  <a:srgbClr val="00B050"/>
                </a:solidFill>
              </a:rPr>
              <a:t> The phonological system</a:t>
            </a:r>
          </a:p>
          <a:p>
            <a:r>
              <a:rPr lang="en-US" dirty="0">
                <a:solidFill>
                  <a:srgbClr val="00B050"/>
                </a:solidFill>
              </a:rPr>
              <a:t>of a language includes an</a:t>
            </a:r>
          </a:p>
          <a:p>
            <a:r>
              <a:rPr lang="en-US" dirty="0">
                <a:solidFill>
                  <a:srgbClr val="00B050"/>
                </a:solidFill>
              </a:rPr>
              <a:t>inventory of sounds and</a:t>
            </a:r>
          </a:p>
          <a:p>
            <a:r>
              <a:rPr lang="en-US" dirty="0">
                <a:solidFill>
                  <a:srgbClr val="00B050"/>
                </a:solidFill>
              </a:rPr>
              <a:t>their features, and</a:t>
            </a:r>
          </a:p>
          <a:p>
            <a:r>
              <a:rPr lang="en-US" dirty="0">
                <a:solidFill>
                  <a:srgbClr val="00B050"/>
                </a:solidFill>
              </a:rPr>
              <a:t>pragmatic rules which</a:t>
            </a:r>
          </a:p>
          <a:p>
            <a:r>
              <a:rPr lang="en-US" dirty="0">
                <a:solidFill>
                  <a:srgbClr val="00B050"/>
                </a:solidFill>
              </a:rPr>
              <a:t>specify how sounds</a:t>
            </a:r>
          </a:p>
          <a:p>
            <a:r>
              <a:rPr lang="en-US" dirty="0">
                <a:solidFill>
                  <a:srgbClr val="00B050"/>
                </a:solidFill>
              </a:rPr>
              <a:t>interact with each other.</a:t>
            </a:r>
          </a:p>
          <a:p>
            <a:r>
              <a:rPr lang="en-US" dirty="0">
                <a:solidFill>
                  <a:srgbClr val="00B050"/>
                </a:solidFill>
              </a:rPr>
              <a:t> Phonetics is the study</a:t>
            </a:r>
          </a:p>
          <a:p>
            <a:r>
              <a:rPr lang="en-US" dirty="0">
                <a:solidFill>
                  <a:srgbClr val="00B050"/>
                </a:solidFill>
              </a:rPr>
              <a:t>of human speech</a:t>
            </a:r>
          </a:p>
          <a:p>
            <a:r>
              <a:rPr lang="en-US" dirty="0">
                <a:solidFill>
                  <a:srgbClr val="00B050"/>
                </a:solidFill>
              </a:rPr>
              <a:t>sounds.</a:t>
            </a:r>
          </a:p>
          <a:p>
            <a:r>
              <a:rPr lang="en-US" dirty="0">
                <a:solidFill>
                  <a:srgbClr val="00B050"/>
                </a:solidFill>
              </a:rPr>
              <a:t> Phonetics studies</a:t>
            </a:r>
          </a:p>
          <a:p>
            <a:r>
              <a:rPr lang="en-US" dirty="0">
                <a:solidFill>
                  <a:srgbClr val="00B050"/>
                </a:solidFill>
              </a:rPr>
              <a:t>which sounds are</a:t>
            </a:r>
          </a:p>
          <a:p>
            <a:r>
              <a:rPr lang="en-US" dirty="0">
                <a:solidFill>
                  <a:srgbClr val="00B050"/>
                </a:solidFill>
              </a:rPr>
              <a:t>present in a</a:t>
            </a:r>
          </a:p>
          <a:p>
            <a:r>
              <a:rPr lang="en-US" dirty="0">
                <a:solidFill>
                  <a:srgbClr val="00B050"/>
                </a:solidFill>
              </a:rPr>
              <a:t>language.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PHONETICS VS PHONOLOGY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 Phonology studies how</a:t>
            </a:r>
          </a:p>
          <a:p>
            <a:r>
              <a:rPr lang="en-US" dirty="0">
                <a:solidFill>
                  <a:srgbClr val="FF0000"/>
                </a:solidFill>
              </a:rPr>
              <a:t>these sounds combine</a:t>
            </a:r>
          </a:p>
          <a:p>
            <a:r>
              <a:rPr lang="en-US" dirty="0">
                <a:solidFill>
                  <a:srgbClr val="FF0000"/>
                </a:solidFill>
              </a:rPr>
              <a:t>and how they change in</a:t>
            </a:r>
          </a:p>
          <a:p>
            <a:r>
              <a:rPr lang="en-US" dirty="0">
                <a:solidFill>
                  <a:srgbClr val="FF0000"/>
                </a:solidFill>
              </a:rPr>
              <a:t>combination, as well as</a:t>
            </a:r>
          </a:p>
          <a:p>
            <a:r>
              <a:rPr lang="en-US" dirty="0">
                <a:solidFill>
                  <a:srgbClr val="FF0000"/>
                </a:solidFill>
              </a:rPr>
              <a:t>which sound can contrast</a:t>
            </a:r>
          </a:p>
          <a:p>
            <a:r>
              <a:rPr lang="en-US" dirty="0">
                <a:solidFill>
                  <a:srgbClr val="FF0000"/>
                </a:solidFill>
              </a:rPr>
              <a:t>to produce difference in</a:t>
            </a:r>
          </a:p>
          <a:p>
            <a:r>
              <a:rPr lang="en-US" dirty="0">
                <a:solidFill>
                  <a:srgbClr val="FF0000"/>
                </a:solidFill>
              </a:rPr>
              <a:t>meaning</a:t>
            </a:r>
          </a:p>
          <a:p>
            <a:r>
              <a:rPr lang="en-US" dirty="0">
                <a:solidFill>
                  <a:srgbClr val="FF0000"/>
                </a:solidFill>
              </a:rPr>
              <a:t> Phonetics simply</a:t>
            </a:r>
          </a:p>
          <a:p>
            <a:r>
              <a:rPr lang="en-US" dirty="0">
                <a:solidFill>
                  <a:srgbClr val="FF0000"/>
                </a:solidFill>
              </a:rPr>
              <a:t>describes the</a:t>
            </a:r>
          </a:p>
          <a:p>
            <a:r>
              <a:rPr lang="en-US" dirty="0" err="1">
                <a:solidFill>
                  <a:srgbClr val="FF0000"/>
                </a:solidFill>
              </a:rPr>
              <a:t>articulatory</a:t>
            </a:r>
            <a:r>
              <a:rPr lang="en-US" dirty="0">
                <a:solidFill>
                  <a:srgbClr val="FF0000"/>
                </a:solidFill>
              </a:rPr>
              <a:t> and</a:t>
            </a:r>
          </a:p>
          <a:p>
            <a:r>
              <a:rPr lang="en-US" dirty="0">
                <a:solidFill>
                  <a:srgbClr val="FF0000"/>
                </a:solidFill>
              </a:rPr>
              <a:t>acoustic properties of</a:t>
            </a:r>
          </a:p>
          <a:p>
            <a:r>
              <a:rPr lang="en-US" dirty="0">
                <a:solidFill>
                  <a:srgbClr val="FF0000"/>
                </a:solidFill>
              </a:rPr>
              <a:t>speech sounds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PHONOLOGY VS PHONETICS</a:t>
            </a:r>
            <a:endParaRPr 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BRANCHES OF PHONETICS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1166843"/>
            <a:ext cx="4876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 </a:t>
            </a:r>
            <a:r>
              <a:rPr lang="en-US" b="1" dirty="0">
                <a:solidFill>
                  <a:srgbClr val="FF0000"/>
                </a:solidFill>
              </a:rPr>
              <a:t>Acoustic Phonetics</a:t>
            </a:r>
          </a:p>
          <a:p>
            <a:r>
              <a:rPr lang="en-US" dirty="0">
                <a:solidFill>
                  <a:srgbClr val="FF0000"/>
                </a:solidFill>
              </a:rPr>
              <a:t>This is the study of the sound waves made by the</a:t>
            </a:r>
          </a:p>
          <a:p>
            <a:r>
              <a:rPr lang="en-US" dirty="0">
                <a:solidFill>
                  <a:srgbClr val="FF0000"/>
                </a:solidFill>
              </a:rPr>
              <a:t>human vocal organs for communication and how the</a:t>
            </a:r>
          </a:p>
          <a:p>
            <a:r>
              <a:rPr lang="en-US" dirty="0">
                <a:solidFill>
                  <a:srgbClr val="FF0000"/>
                </a:solidFill>
              </a:rPr>
              <a:t>sounds are transmitted. The sound travels through</a:t>
            </a:r>
          </a:p>
          <a:p>
            <a:r>
              <a:rPr lang="en-US" dirty="0">
                <a:solidFill>
                  <a:srgbClr val="FF0000"/>
                </a:solidFill>
              </a:rPr>
              <a:t>from the speaker's mouth through the air to the</a:t>
            </a:r>
          </a:p>
          <a:p>
            <a:r>
              <a:rPr lang="en-US" dirty="0">
                <a:solidFill>
                  <a:srgbClr val="FF0000"/>
                </a:solidFill>
              </a:rPr>
              <a:t>hearer's ear, through the form of vibrations in the air.</a:t>
            </a:r>
          </a:p>
          <a:p>
            <a:r>
              <a:rPr lang="en-US" dirty="0">
                <a:solidFill>
                  <a:srgbClr val="FF0000"/>
                </a:solidFill>
              </a:rPr>
              <a:t>Acoustic phonetics also looks at how </a:t>
            </a:r>
            <a:r>
              <a:rPr lang="en-US" dirty="0" err="1">
                <a:solidFill>
                  <a:srgbClr val="FF0000"/>
                </a:solidFill>
              </a:rPr>
              <a:t>articulatory</a:t>
            </a:r>
            <a:r>
              <a:rPr lang="en-US" dirty="0">
                <a:solidFill>
                  <a:srgbClr val="FF0000"/>
                </a:solidFill>
              </a:rPr>
              <a:t> and</a:t>
            </a:r>
          </a:p>
          <a:p>
            <a:r>
              <a:rPr lang="en-US" dirty="0">
                <a:solidFill>
                  <a:srgbClr val="FF0000"/>
                </a:solidFill>
              </a:rPr>
              <a:t>auditory phonetics link to the acoustic properties.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362200" y="2286000"/>
            <a:ext cx="533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 </a:t>
            </a:r>
            <a:r>
              <a:rPr lang="en-US" b="1" dirty="0">
                <a:solidFill>
                  <a:srgbClr val="00B050"/>
                </a:solidFill>
              </a:rPr>
              <a:t>Auditory Phonetics</a:t>
            </a:r>
          </a:p>
          <a:p>
            <a:r>
              <a:rPr lang="en-US" dirty="0">
                <a:solidFill>
                  <a:srgbClr val="00B050"/>
                </a:solidFill>
              </a:rPr>
              <a:t>This is how we perceive and hear sounds and how the</a:t>
            </a:r>
          </a:p>
          <a:p>
            <a:r>
              <a:rPr lang="en-US" dirty="0">
                <a:solidFill>
                  <a:srgbClr val="00B050"/>
                </a:solidFill>
              </a:rPr>
              <a:t>ear, brain and auditory nerve perceives the sounds. This</a:t>
            </a:r>
          </a:p>
          <a:p>
            <a:r>
              <a:rPr lang="en-US" dirty="0">
                <a:solidFill>
                  <a:srgbClr val="00B050"/>
                </a:solidFill>
              </a:rPr>
              <a:t>branch deals with the physiological processes involved in</a:t>
            </a:r>
          </a:p>
          <a:p>
            <a:r>
              <a:rPr lang="en-US" dirty="0">
                <a:solidFill>
                  <a:srgbClr val="00B050"/>
                </a:solidFill>
              </a:rPr>
              <a:t>the reception of speech</a:t>
            </a:r>
          </a:p>
          <a:p>
            <a:r>
              <a:rPr lang="en-US" dirty="0">
                <a:solidFill>
                  <a:srgbClr val="00B050"/>
                </a:solidFill>
              </a:rPr>
              <a:t> </a:t>
            </a:r>
            <a:r>
              <a:rPr lang="en-US" b="1" dirty="0" err="1">
                <a:solidFill>
                  <a:srgbClr val="00B050"/>
                </a:solidFill>
              </a:rPr>
              <a:t>Articulatory</a:t>
            </a:r>
            <a:r>
              <a:rPr lang="en-US" b="1" dirty="0">
                <a:solidFill>
                  <a:srgbClr val="00B050"/>
                </a:solidFill>
              </a:rPr>
              <a:t> Phonetics</a:t>
            </a:r>
          </a:p>
          <a:p>
            <a:r>
              <a:rPr lang="en-US" dirty="0" err="1">
                <a:solidFill>
                  <a:srgbClr val="00B050"/>
                </a:solidFill>
              </a:rPr>
              <a:t>Articulatory</a:t>
            </a:r>
            <a:r>
              <a:rPr lang="en-US" dirty="0">
                <a:solidFill>
                  <a:srgbClr val="00B050"/>
                </a:solidFill>
              </a:rPr>
              <a:t> phonetics is interested in the movement of</a:t>
            </a:r>
          </a:p>
          <a:p>
            <a:r>
              <a:rPr lang="en-US" dirty="0">
                <a:solidFill>
                  <a:srgbClr val="00B050"/>
                </a:solidFill>
              </a:rPr>
              <a:t>various parts of the vocal tract during speech. The vocal</a:t>
            </a:r>
          </a:p>
          <a:p>
            <a:r>
              <a:rPr lang="en-US" dirty="0">
                <a:solidFill>
                  <a:srgbClr val="00B050"/>
                </a:solidFill>
              </a:rPr>
              <a:t>tract is the passages above the larynx where air passes</a:t>
            </a:r>
          </a:p>
          <a:p>
            <a:r>
              <a:rPr lang="en-US" dirty="0">
                <a:solidFill>
                  <a:srgbClr val="00B050"/>
                </a:solidFill>
              </a:rPr>
              <a:t>in the production of speech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</TotalTime>
  <Words>726</Words>
  <Application>Microsoft Office PowerPoint</Application>
  <PresentationFormat>On-screen Show (4:3)</PresentationFormat>
  <Paragraphs>157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PHONETICS AND PHONOLOGY</vt:lpstr>
      <vt:lpstr>OVERVIEW</vt:lpstr>
      <vt:lpstr>PHONETICS</vt:lpstr>
      <vt:lpstr>PHONOLOGY</vt:lpstr>
      <vt:lpstr>PHONOLOGY VS PHONETICS</vt:lpstr>
      <vt:lpstr>PHONETICS VS PHONOLOGY</vt:lpstr>
      <vt:lpstr>PHONOLOGY VS PHONETICS</vt:lpstr>
      <vt:lpstr>BRANCHES OF PHONETICS</vt:lpstr>
      <vt:lpstr>Slide 9</vt:lpstr>
      <vt:lpstr>ARTICULATION</vt:lpstr>
      <vt:lpstr>PLACE OF ARTICULATION</vt:lpstr>
      <vt:lpstr>BILABIALS</vt:lpstr>
      <vt:lpstr>Labiodentals </vt:lpstr>
      <vt:lpstr>Dentals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CONSONANTS  WOVELS</dc:title>
  <dc:creator>Libra Computers</dc:creator>
  <cp:lastModifiedBy>Libra Computers</cp:lastModifiedBy>
  <cp:revision>6</cp:revision>
  <dcterms:created xsi:type="dcterms:W3CDTF">2019-05-14T07:25:52Z</dcterms:created>
  <dcterms:modified xsi:type="dcterms:W3CDTF">2019-05-14T08:13:16Z</dcterms:modified>
</cp:coreProperties>
</file>